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72" r:id="rId2"/>
    <p:sldId id="315" r:id="rId3"/>
    <p:sldId id="401" r:id="rId4"/>
    <p:sldId id="347" r:id="rId5"/>
    <p:sldId id="373" r:id="rId6"/>
    <p:sldId id="374" r:id="rId7"/>
    <p:sldId id="378" r:id="rId8"/>
    <p:sldId id="376" r:id="rId9"/>
    <p:sldId id="396" r:id="rId10"/>
    <p:sldId id="363" r:id="rId11"/>
    <p:sldId id="380" r:id="rId12"/>
    <p:sldId id="371" r:id="rId13"/>
    <p:sldId id="379" r:id="rId14"/>
    <p:sldId id="348" r:id="rId15"/>
    <p:sldId id="402" r:id="rId16"/>
    <p:sldId id="382" r:id="rId17"/>
    <p:sldId id="383" r:id="rId18"/>
    <p:sldId id="404" r:id="rId19"/>
    <p:sldId id="405" r:id="rId20"/>
    <p:sldId id="407" r:id="rId21"/>
    <p:sldId id="384" r:id="rId22"/>
    <p:sldId id="413" r:id="rId23"/>
    <p:sldId id="410" r:id="rId24"/>
    <p:sldId id="409" r:id="rId25"/>
    <p:sldId id="411" r:id="rId26"/>
    <p:sldId id="412" r:id="rId27"/>
    <p:sldId id="387" r:id="rId28"/>
    <p:sldId id="392" r:id="rId29"/>
    <p:sldId id="394" r:id="rId30"/>
    <p:sldId id="393" r:id="rId31"/>
    <p:sldId id="398" r:id="rId32"/>
    <p:sldId id="399" r:id="rId33"/>
    <p:sldId id="35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000"/>
    <a:srgbClr val="CDCDCD"/>
    <a:srgbClr val="B24507"/>
    <a:srgbClr val="AB3806"/>
    <a:srgbClr val="F5DFC8"/>
    <a:srgbClr val="C9EA7A"/>
    <a:srgbClr val="A5B4CB"/>
    <a:srgbClr val="A8B7CD"/>
    <a:srgbClr val="7EBB32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BF6D18-39FE-4F62-982B-516FA106DCAB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2D4F94"/>
              </a:solidFill>
            </a:ln>
          </a:top>
          <a:bottom>
            <a:ln w="76200" cmpd="sng">
              <a:solidFill>
                <a:srgbClr val="2D4F94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D6E1F3"/>
          </a:solidFill>
        </a:fill>
      </a:tcStyle>
    </a:band1H>
    <a:firstRow>
      <a:tcTxStyle>
        <a:fontRef idx="none">
          <a:prstClr val="black"/>
        </a:fontRef>
      </a:tcTxStyle>
      <a:tcStyle>
        <a:tcBdr/>
        <a:fill>
          <a:solidFill>
            <a:srgbClr val="2D4F94"/>
          </a:solidFill>
        </a:fill>
      </a:tcStyle>
    </a:firstRow>
  </a:tblStyle>
  <a:tblStyle styleId="{4C3C2611-4C71-4FC5-86AE-919BDF0F9419}" styleName=""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CCD"/>
          </a:solidFill>
        </a:fill>
      </a:tcStyle>
    </a:wholeTbl>
    <a:band2H>
      <a:tcStyle>
        <a:tcBdr/>
        <a:fill>
          <a:solidFill>
            <a:srgbClr val="E7E7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4660"/>
  </p:normalViewPr>
  <p:slideViewPr>
    <p:cSldViewPr showGuides="1">
      <p:cViewPr varScale="1">
        <p:scale>
          <a:sx n="63" d="100"/>
          <a:sy n="63" d="100"/>
        </p:scale>
        <p:origin x="42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2025/4/17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9988655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2025/4/17</a:t>
            </a:fld>
            <a:endParaRPr lang="zh-CN" altLang="en-US" strike="noStrike" noProof="1"/>
          </a:p>
        </p:txBody>
      </p:sp>
      <p:sp>
        <p:nvSpPr>
          <p:cNvPr id="1024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4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1907322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044709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857271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14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9381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CED8A-4422-A83F-7ECF-A9B7C7074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F247F2-136D-1A66-9D66-A87AFFFDC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3A918-AA27-5080-E41F-316587A8923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33BD4F-F281-7E60-393F-C4D5E1D63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15</a:t>
            </a:fld>
            <a:endParaRPr lang="zh-CN" altLang="en-US" strike="noStrike" noProof="1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0E7E23-0369-18C8-50B2-943D23C5E2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87752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28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064006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29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79165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30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187049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31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69500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32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612455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39671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99422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D3F42-4098-467A-3740-71DCC0D60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C56C63-9AE2-7C56-3CB3-8FB6EF16C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EF0471-0950-B3BC-6B8A-702CEA44CF24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19AC9F-0DBC-F07B-49C4-7821D99DA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fld>
            <a:endParaRPr lang="zh-CN" altLang="en-US" strike="noStrike" noProof="1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2E7CC4-06C6-7EBA-5282-18FC98CA60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63725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0032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8790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953968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15953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083308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9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fontAlgn="base"/>
            <a:r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1,2,3……</a:t>
            </a:r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64241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18866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1007745"/>
            <a:ext cx="10968990" cy="531368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1872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330" y="1057910"/>
            <a:ext cx="5176520" cy="5263515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595" y="1057910"/>
            <a:ext cx="5176520" cy="5263515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18866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062355"/>
            <a:ext cx="5233035" cy="510095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635" y="1062355"/>
            <a:ext cx="5227320" cy="510095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1872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608400" y="743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结束页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11200" y="2564765"/>
            <a:ext cx="10769600" cy="767080"/>
          </a:xfrm>
        </p:spPr>
        <p:txBody>
          <a:bodyPr lIns="90000" tIns="46800" rIns="90000" bIns="46800" anchor="b" anchorCtr="0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 fontAlgn="base"/>
            <a:r>
              <a:rPr lang="zh-CN" altLang="en-US" strike="noStrike" noProof="1"/>
              <a:t>主标题（思源黑体</a:t>
            </a:r>
            <a:r>
              <a:rPr lang="en-US" altLang="zh-CN" strike="noStrike" noProof="1"/>
              <a:t>M48</a:t>
            </a:r>
            <a:r>
              <a:rPr lang="zh-CN" altLang="en-US" strike="noStrike" noProof="1"/>
              <a:t>号字、加粗）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2211705" y="3284855"/>
            <a:ext cx="7768590" cy="456565"/>
          </a:xfrm>
        </p:spPr>
        <p:txBody>
          <a:bodyPr lIns="90000" tIns="46800" rIns="90000" bIns="4680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思源黑体 CN" panose="020B0500000000000000" charset="-122"/>
                <a:ea typeface="思源黑体 CN" panose="020B0500000000000000" charset="-122"/>
                <a:cs typeface="思源黑体 CN" panose="020B0500000000000000" charset="-122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副标题（思源黑体</a:t>
            </a:r>
            <a:r>
              <a:rPr lang="en-US" altLang="zh-CN" strike="noStrike" noProof="1"/>
              <a:t> 20</a:t>
            </a:r>
            <a:r>
              <a:rPr lang="zh-CN" altLang="en-US" strike="noStrike" noProof="1"/>
              <a:t>号字）</a:t>
            </a: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封面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3570" y="2132965"/>
            <a:ext cx="10077450" cy="767080"/>
          </a:xfrm>
        </p:spPr>
        <p:txBody>
          <a:bodyPr lIns="90000" tIns="46800" rIns="90000" bIns="46800" anchor="b" anchorCtr="0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 fontAlgn="base"/>
            <a:r>
              <a:rPr lang="zh-CN" altLang="en-US" strike="noStrike" noProof="1"/>
              <a:t>主标题（思源黑体</a:t>
            </a:r>
            <a:r>
              <a:rPr lang="en-US" altLang="zh-CN" strike="noStrike" noProof="1"/>
              <a:t>M48</a:t>
            </a:r>
            <a:r>
              <a:rPr lang="zh-CN" altLang="en-US" strike="noStrike" noProof="1"/>
              <a:t>号字、加粗）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570" y="2925445"/>
            <a:ext cx="7768590" cy="65278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思源黑体 CN" panose="020B0500000000000000" charset="-122"/>
                <a:ea typeface="思源黑体 CN" panose="020B0500000000000000" charset="-122"/>
                <a:cs typeface="思源黑体 CN" panose="020B0500000000000000" charset="-122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副标题（思源黑体</a:t>
            </a:r>
            <a:r>
              <a:rPr lang="en-US" altLang="zh-CN" strike="noStrike" noProof="1"/>
              <a:t> 28</a:t>
            </a:r>
            <a:r>
              <a:rPr lang="zh-CN" altLang="en-US" strike="noStrike" noProof="1"/>
              <a:t>号字、加粗）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</p:nvPr>
        </p:nvSpPr>
        <p:spPr>
          <a:xfrm>
            <a:off x="623570" y="4940935"/>
            <a:ext cx="4864735" cy="555625"/>
          </a:xfrm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>
                <a:solidFill>
                  <a:srgbClr val="1C396D"/>
                </a:solidFill>
                <a:latin typeface="思源黑体 CN" panose="020B0500000000000000" charset="-122"/>
                <a:ea typeface="思源黑体 CN" panose="020B0500000000000000" charset="-122"/>
                <a:cs typeface="思源黑体 CN" panose="020B0500000000000000" charset="-122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汇报人</a:t>
            </a:r>
            <a:r>
              <a:rPr lang="en-US" altLang="zh-CN" strike="noStrike" noProof="1"/>
              <a:t>:XXX  </a:t>
            </a:r>
            <a:r>
              <a:rPr lang="zh-CN" altLang="en-US" strike="noStrike" noProof="1"/>
              <a:t>（思源黑体</a:t>
            </a:r>
            <a:r>
              <a:rPr lang="en-US" altLang="zh-CN" strike="noStrike" noProof="1"/>
              <a:t> 24</a:t>
            </a:r>
            <a:r>
              <a:rPr lang="zh-CN" altLang="en-US" strike="noStrike" noProof="1"/>
              <a:t>号字）</a:t>
            </a: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pt母版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188665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330" y="1007745"/>
            <a:ext cx="10968990" cy="53803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300" normalizeH="0" baseline="0">
          <a:solidFill>
            <a:srgbClr val="4E585E"/>
          </a:solidFill>
          <a:uFillTx/>
          <a:latin typeface="思源黑体 CN Medium" panose="020B0600000000000000" charset="-122"/>
          <a:ea typeface="思源黑体 CN Medium" panose="020B06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b="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" panose="020B0500000000000000" charset="-122"/>
          <a:ea typeface="思源黑体 CN" panose="020B05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2000" b="0" u="none" strike="noStrike" kern="1200" cap="none" spc="150" normalizeH="0" baseline="0">
          <a:solidFill>
            <a:srgbClr val="4E585E"/>
          </a:solidFill>
          <a:uFillTx/>
          <a:latin typeface="思源黑体 CN" panose="020B0500000000000000" charset="-122"/>
          <a:ea typeface="思源黑体 CN" panose="020B05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" panose="020B0500000000000000" charset="-122"/>
          <a:ea typeface="思源黑体 CN" panose="020B05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" panose="020B0500000000000000" charset="-122"/>
          <a:ea typeface="思源黑体 CN" panose="020B05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思源黑体 CN" panose="020B0500000000000000" charset="-122"/>
          <a:ea typeface="思源黑体 CN" panose="020B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76808" y="1263893"/>
            <a:ext cx="11449094" cy="1571842"/>
          </a:xfrm>
        </p:spPr>
        <p:txBody>
          <a:bodyPr>
            <a:spAutoFit/>
          </a:bodyPr>
          <a:lstStyle/>
          <a:p>
            <a:pPr algn="ctr"/>
            <a:r>
              <a:rPr lang="ru-RU" altLang="zh-CN" dirty="0">
                <a:latin typeface="Calibri" panose="020F0502020204030204" pitchFamily="34" charset="0"/>
                <a:sym typeface="宋体" panose="02010600030101010101" pitchFamily="2" charset="-122"/>
              </a:rPr>
              <a:t>Информация о компании</a:t>
            </a:r>
            <a:br>
              <a:rPr lang="zh-CN" altLang="en-US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dirty="0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336" y="4365104"/>
            <a:ext cx="10296966" cy="65278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freezing" dir="t"/>
            </a:scene3d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zh-CN" dirty="0">
                <a:solidFill>
                  <a:schemeClr val="accent1">
                    <a:lumMod val="50000"/>
                  </a:schemeClr>
                </a:solidFill>
              </a:rPr>
              <a:t>Система контроля качества печати на этикетках</a:t>
            </a:r>
            <a:b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          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思源黑体 CN" panose="020B0500000000000000" charset="-122"/>
              <a:ea typeface="思源黑体 CN" panose="020B0500000000000000" charset="-122"/>
              <a:cs typeface="思源黑体 CN" panose="020B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3740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352" y="188640"/>
            <a:ext cx="9433048" cy="705485"/>
          </a:xfrm>
        </p:spPr>
        <p:txBody>
          <a:bodyPr>
            <a:normAutofit/>
          </a:bodyPr>
          <a:lstStyle/>
          <a:p>
            <a:pPr algn="ctr"/>
            <a:r>
              <a:rPr lang="ru-RU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Решения в области контроля печати и упаковки</a:t>
            </a:r>
            <a:endParaRPr lang="zh-CN" alt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4" descr="C:\Users\xl\Desktop\大张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6854" y="978389"/>
            <a:ext cx="5463539" cy="2814452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6" name="Picture 5" descr="C:\Users\xl\Desktop\印品抽检机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52184" y="888310"/>
            <a:ext cx="4064551" cy="3240000"/>
          </a:xfrm>
          <a:prstGeom prst="rect">
            <a:avLst/>
          </a:prstGeom>
          <a:noFill/>
        </p:spPr>
      </p:pic>
      <p:pic>
        <p:nvPicPr>
          <p:cNvPr id="7" name="Picture 2" descr="C:\Users\xl\Desktop\小张.png"/>
          <p:cNvPicPr>
            <a:picLocks noChangeAspect="1" noChangeArrowheads="1"/>
          </p:cNvPicPr>
          <p:nvPr/>
        </p:nvPicPr>
        <p:blipFill>
          <a:blip r:embed="rId5" cstate="screen"/>
          <a:srcRect l="8791" t="9567" r="8791" b="15806"/>
          <a:stretch>
            <a:fillRect/>
          </a:stretch>
        </p:blipFill>
        <p:spPr bwMode="auto">
          <a:xfrm>
            <a:off x="3287688" y="3594155"/>
            <a:ext cx="6230769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80" y="111181"/>
            <a:ext cx="9198587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ru-RU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Контроль качества печати на мягкой таре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00808"/>
            <a:ext cx="5112569" cy="44654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053686"/>
            <a:ext cx="9285789" cy="58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3701" y="188640"/>
            <a:ext cx="4767520" cy="705600"/>
          </a:xfrm>
        </p:spPr>
        <p:txBody>
          <a:bodyPr>
            <a:normAutofit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Проверка банкнот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" name="图片 7" descr="4_界面图.bm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7598" r="7598"/>
          <a:stretch>
            <a:fillRect/>
          </a:stretch>
        </p:blipFill>
        <p:spPr bwMode="auto">
          <a:xfrm>
            <a:off x="407368" y="1062355"/>
            <a:ext cx="5544616" cy="529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可变信息社会产品\方案\成都金鼎\光变油墨01.png"/>
          <p:cNvPicPr>
            <a:picLocks noChangeAspect="1" noChangeArrowheads="1"/>
          </p:cNvPicPr>
          <p:nvPr/>
        </p:nvPicPr>
        <p:blipFill>
          <a:blip r:embed="rId3" cstate="print"/>
          <a:srcRect b="3273"/>
          <a:stretch>
            <a:fillRect/>
          </a:stretch>
        </p:blipFill>
        <p:spPr bwMode="auto">
          <a:xfrm>
            <a:off x="6528048" y="1062355"/>
            <a:ext cx="4680000" cy="2171437"/>
          </a:xfrm>
          <a:prstGeom prst="rect">
            <a:avLst/>
          </a:prstGeom>
          <a:noFill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9876" y="3425862"/>
            <a:ext cx="4708171" cy="292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7368" y="111181"/>
            <a:ext cx="8136904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Проверка пустых стеклянных бутылок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xl\Desktop\20160615\灌装行业产品手册\设备最新\封盖液位检验机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lum/>
          </a:blip>
          <a:srcRect t="11027" b="11027"/>
          <a:stretch>
            <a:fillRect/>
          </a:stretch>
        </p:blipFill>
        <p:spPr bwMode="auto">
          <a:xfrm>
            <a:off x="3143672" y="3264754"/>
            <a:ext cx="3824606" cy="3593246"/>
          </a:xfrm>
          <a:prstGeom prst="rect">
            <a:avLst/>
          </a:prstGeom>
          <a:noFill/>
        </p:spPr>
      </p:pic>
      <p:pic>
        <p:nvPicPr>
          <p:cNvPr id="11" name="Picture 3" descr="药用玻璃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2847" y="816781"/>
            <a:ext cx="426978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F8006F7-E756-B037-004F-A4F894F17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16782"/>
            <a:ext cx="445510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93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8064896" cy="70548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Решения в области контроля этикеток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98" y="3068960"/>
            <a:ext cx="6386150" cy="34054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822116"/>
            <a:ext cx="8256240" cy="37564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E93D0-2722-B973-CCB4-5605C2D6D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7">
            <a:extLst>
              <a:ext uri="{FF2B5EF4-FFF2-40B4-BE49-F238E27FC236}">
                <a16:creationId xmlns:a16="http://schemas.microsoft.com/office/drawing/2014/main" id="{7C1A8900-24B8-9614-58E5-28D42344B9F5}"/>
              </a:ext>
            </a:extLst>
          </p:cNvPr>
          <p:cNvSpPr txBox="1">
            <a:spLocks/>
          </p:cNvSpPr>
          <p:nvPr/>
        </p:nvSpPr>
        <p:spPr>
          <a:xfrm>
            <a:off x="119336" y="980728"/>
            <a:ext cx="11953328" cy="1152128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altLang="zh-CN" sz="4000" dirty="0"/>
              <a:t>Решения в области контроля этикеток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71653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80" y="111181"/>
            <a:ext cx="8622524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Автономная машина для контроля</a:t>
            </a:r>
            <a:r>
              <a:rPr lang="en-US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этикеток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72816"/>
            <a:ext cx="7920880" cy="4223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9376" y="1124744"/>
            <a:ext cx="11651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2400" b="1" dirty="0"/>
              <a:t>Автономная машина для контроля</a:t>
            </a:r>
            <a:r>
              <a:rPr lang="en-US" altLang="zh-CN" sz="2400" b="1" dirty="0"/>
              <a:t> </a:t>
            </a:r>
            <a:r>
              <a:rPr lang="ru-RU" altLang="zh-CN" sz="2400" b="1" dirty="0"/>
              <a:t>этикеток </a:t>
            </a:r>
            <a:r>
              <a:rPr lang="en-US" altLang="zh-CN" sz="2400" b="1" dirty="0"/>
              <a:t>(</a:t>
            </a:r>
            <a:r>
              <a:rPr lang="ru-RU" altLang="zh-CN" sz="2400" b="1" dirty="0"/>
              <a:t>для самоклеящихся этикеток,</a:t>
            </a:r>
          </a:p>
          <a:p>
            <a:r>
              <a:rPr lang="ru-RU" altLang="zh-CN" sz="2400" b="1" dirty="0"/>
              <a:t>мелованной бумаги, электронных этикеток, пленок и других материалов</a:t>
            </a:r>
            <a:r>
              <a:rPr lang="en-US" altLang="zh-CN" sz="2400" b="1" dirty="0"/>
              <a:t>)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104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81" y="111181"/>
            <a:ext cx="8622523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Автономная система для контроля</a:t>
            </a:r>
            <a:r>
              <a:rPr lang="en-US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этикеток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7345" y="985583"/>
            <a:ext cx="10817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/>
              <a:t>Автономная машина для контроля</a:t>
            </a:r>
            <a:r>
              <a:rPr lang="en-US" altLang="zh-CN" sz="2400" b="1" dirty="0"/>
              <a:t> </a:t>
            </a:r>
            <a:r>
              <a:rPr lang="ru-RU" altLang="zh-CN" sz="2400" b="1" dirty="0"/>
              <a:t>этикеток </a:t>
            </a:r>
            <a:r>
              <a:rPr lang="en-US" altLang="zh-CN" sz="2400" b="1" dirty="0"/>
              <a:t>(</a:t>
            </a:r>
            <a:r>
              <a:rPr lang="ru-RU" altLang="zh-CN" sz="2400" b="1" dirty="0"/>
              <a:t>для двойного применения - при подаче с рулона в рулон и с рулона</a:t>
            </a:r>
            <a:r>
              <a:rPr lang="en-US" altLang="zh-CN" sz="2400" b="1" dirty="0"/>
              <a:t> </a:t>
            </a:r>
            <a:r>
              <a:rPr lang="ru-RU" altLang="zh-CN" sz="2400" b="1" dirty="0"/>
              <a:t>в листы)</a:t>
            </a:r>
            <a:endParaRPr lang="zh-CN" altLang="en-US" sz="2400" b="1" dirty="0"/>
          </a:p>
          <a:p>
            <a:endParaRPr lang="zh-CN" alt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585747"/>
            <a:ext cx="9048328" cy="439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19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81" y="111181"/>
            <a:ext cx="9558627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Встроенная система проверки</a:t>
            </a:r>
            <a:r>
              <a:rPr lang="zh-CN" altLang="en-US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Передняя и задняя стороны)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柔板在线正反面检测视频">
            <a:hlinkClick r:id="" action="ppaction://media"/>
            <a:extLst>
              <a:ext uri="{FF2B5EF4-FFF2-40B4-BE49-F238E27FC236}">
                <a16:creationId xmlns:a16="http://schemas.microsoft.com/office/drawing/2014/main" id="{3C2DB150-CCD3-43B9-BB5C-72888B6569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713" end="54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980728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81" y="111181"/>
            <a:ext cx="9198587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Встроенная система проверки </a:t>
            </a:r>
            <a:r>
              <a:rPr lang="en-US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одна сторона</a:t>
            </a:r>
            <a:r>
              <a:rPr lang="en-US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柔印在线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968" y="1052736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2259430" y="764704"/>
            <a:ext cx="8733114" cy="767080"/>
          </a:xfrm>
        </p:spPr>
        <p:txBody>
          <a:bodyPr/>
          <a:lstStyle/>
          <a:p>
            <a:r>
              <a:rPr lang="ru-RU" altLang="zh-CN" sz="3200" dirty="0"/>
              <a:t>Представление компании</a:t>
            </a:r>
            <a:endParaRPr lang="zh-CN" altLang="en-US" sz="3200" dirty="0"/>
          </a:p>
        </p:txBody>
      </p:sp>
      <p:sp>
        <p:nvSpPr>
          <p:cNvPr id="14" name="标题 7"/>
          <p:cNvSpPr txBox="1">
            <a:spLocks/>
          </p:cNvSpPr>
          <p:nvPr/>
        </p:nvSpPr>
        <p:spPr>
          <a:xfrm>
            <a:off x="2279576" y="1340768"/>
            <a:ext cx="7272808" cy="1152128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altLang="zh-CN" sz="3200" dirty="0"/>
              <a:t>Основная продукция</a:t>
            </a:r>
            <a:endParaRPr lang="zh-CN" altLang="en-US" sz="3200" dirty="0"/>
          </a:p>
        </p:txBody>
      </p:sp>
      <p:sp>
        <p:nvSpPr>
          <p:cNvPr id="15" name="标题 7"/>
          <p:cNvSpPr txBox="1">
            <a:spLocks/>
          </p:cNvSpPr>
          <p:nvPr/>
        </p:nvSpPr>
        <p:spPr>
          <a:xfrm>
            <a:off x="2259430" y="2284469"/>
            <a:ext cx="9932570" cy="1152128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altLang="zh-CN" sz="3200" dirty="0"/>
              <a:t>Решения в области проверки этикеток</a:t>
            </a:r>
            <a:endParaRPr lang="zh-CN" altLang="en-US" sz="3200" dirty="0"/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A6510D84-49BD-EDAC-91FA-DBE4D87F2443}"/>
              </a:ext>
            </a:extLst>
          </p:cNvPr>
          <p:cNvSpPr txBox="1">
            <a:spLocks/>
          </p:cNvSpPr>
          <p:nvPr/>
        </p:nvSpPr>
        <p:spPr>
          <a:xfrm>
            <a:off x="1199456" y="757507"/>
            <a:ext cx="678670" cy="76708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>
              <a:spcAft>
                <a:spcPts val="0"/>
              </a:spcAft>
            </a:pPr>
            <a:r>
              <a:rPr lang="en-US" altLang="zh-CN" sz="4000" dirty="0"/>
              <a:t>1.</a:t>
            </a:r>
            <a:endParaRPr lang="zh-CN" altLang="en-US" sz="4000" dirty="0"/>
          </a:p>
        </p:txBody>
      </p:sp>
      <p:sp>
        <p:nvSpPr>
          <p:cNvPr id="3" name="标题 7">
            <a:extLst>
              <a:ext uri="{FF2B5EF4-FFF2-40B4-BE49-F238E27FC236}">
                <a16:creationId xmlns:a16="http://schemas.microsoft.com/office/drawing/2014/main" id="{5B0356ED-E3C5-4FA7-F079-5F6630562E6A}"/>
              </a:ext>
            </a:extLst>
          </p:cNvPr>
          <p:cNvSpPr txBox="1">
            <a:spLocks/>
          </p:cNvSpPr>
          <p:nvPr/>
        </p:nvSpPr>
        <p:spPr>
          <a:xfrm>
            <a:off x="1199456" y="1725816"/>
            <a:ext cx="678670" cy="76708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>
              <a:spcAft>
                <a:spcPts val="0"/>
              </a:spcAft>
            </a:pPr>
            <a:r>
              <a:rPr lang="en-US" altLang="zh-CN" sz="4000" dirty="0"/>
              <a:t>2.</a:t>
            </a:r>
            <a:endParaRPr lang="zh-CN" altLang="en-US" sz="4000" dirty="0"/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3BFE217B-4D09-FCE2-3B93-B11EFAEC5257}"/>
              </a:ext>
            </a:extLst>
          </p:cNvPr>
          <p:cNvSpPr txBox="1">
            <a:spLocks/>
          </p:cNvSpPr>
          <p:nvPr/>
        </p:nvSpPr>
        <p:spPr>
          <a:xfrm>
            <a:off x="1199456" y="2708920"/>
            <a:ext cx="678670" cy="76708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>
              <a:spcAft>
                <a:spcPts val="0"/>
              </a:spcAft>
            </a:pPr>
            <a:r>
              <a:rPr lang="en-US" altLang="zh-CN" sz="4000" dirty="0"/>
              <a:t>3.</a:t>
            </a:r>
            <a:endParaRPr lang="zh-CN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781" y="111181"/>
            <a:ext cx="8910555" cy="705600"/>
          </a:xfrm>
        </p:spPr>
        <p:txBody>
          <a:bodyPr>
            <a:normAutofit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Встроенная система проверки (ВЫСЕЧКА</a:t>
            </a:r>
            <a:r>
              <a:rPr lang="zh-CN" altLang="en-US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5" name="模切在线剔除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464" y="908720"/>
            <a:ext cx="9563675" cy="54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4428492" cy="705600"/>
          </a:xfrm>
        </p:spPr>
        <p:txBody>
          <a:bodyPr>
            <a:normAutofit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Дефекты печати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322927" y="5790960"/>
            <a:ext cx="3624977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Неравномерность цвета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4000" y="854443"/>
            <a:ext cx="3192726" cy="202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16" y="3645000"/>
            <a:ext cx="2592000" cy="205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10"/>
          <p:cNvSpPr txBox="1"/>
          <p:nvPr/>
        </p:nvSpPr>
        <p:spPr>
          <a:xfrm>
            <a:off x="5016000" y="2929376"/>
            <a:ext cx="216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Пятна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16" y="822976"/>
            <a:ext cx="2592000" cy="205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10"/>
          <p:cNvSpPr txBox="1"/>
          <p:nvPr/>
        </p:nvSpPr>
        <p:spPr>
          <a:xfrm>
            <a:off x="695416" y="2929376"/>
            <a:ext cx="2736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Отсутствие печати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2852" y="829872"/>
            <a:ext cx="2493147" cy="20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10"/>
          <p:cNvSpPr txBox="1"/>
          <p:nvPr/>
        </p:nvSpPr>
        <p:spPr>
          <a:xfrm>
            <a:off x="8243379" y="2930581"/>
            <a:ext cx="3553241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Смещение при высечке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4000" y="3645000"/>
            <a:ext cx="3192726" cy="205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本框 10"/>
          <p:cNvSpPr txBox="1"/>
          <p:nvPr/>
        </p:nvSpPr>
        <p:spPr>
          <a:xfrm>
            <a:off x="4656000" y="5784117"/>
            <a:ext cx="288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Неполная высечка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51708" y="3645000"/>
            <a:ext cx="2484292" cy="205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本框 10"/>
          <p:cNvSpPr txBox="1"/>
          <p:nvPr/>
        </p:nvSpPr>
        <p:spPr>
          <a:xfrm>
            <a:off x="8813854" y="5790960"/>
            <a:ext cx="216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Смещение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112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4428492" cy="705600"/>
          </a:xfrm>
        </p:spPr>
        <p:txBody>
          <a:bodyPr>
            <a:normAutofit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Дефекты печати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370006" y="2921168"/>
            <a:ext cx="3528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Отсутствие печати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0"/>
          <p:cNvSpPr txBox="1"/>
          <p:nvPr/>
        </p:nvSpPr>
        <p:spPr>
          <a:xfrm>
            <a:off x="4453843" y="2978966"/>
            <a:ext cx="36000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Смещение печати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0" y="924814"/>
            <a:ext cx="2625574" cy="21015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89" y="934384"/>
            <a:ext cx="2592288" cy="2101539"/>
          </a:xfrm>
          <a:prstGeom prst="rect">
            <a:avLst/>
          </a:prstGeom>
        </p:spPr>
      </p:pic>
      <p:pic>
        <p:nvPicPr>
          <p:cNvPr id="18" name="Picture 2" descr="D:\产品部\宣传资料\2016宣传册\配图\气泡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6599" y="943954"/>
            <a:ext cx="2649250" cy="2091969"/>
          </a:xfrm>
          <a:prstGeom prst="rect">
            <a:avLst/>
          </a:prstGeom>
          <a:noFill/>
        </p:spPr>
      </p:pic>
      <p:sp>
        <p:nvSpPr>
          <p:cNvPr id="19" name="文本框 10"/>
          <p:cNvSpPr txBox="1"/>
          <p:nvPr/>
        </p:nvSpPr>
        <p:spPr>
          <a:xfrm>
            <a:off x="8721224" y="2929376"/>
            <a:ext cx="216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Пузыри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3" descr="D:\产品部\宣传资料\2017.3琶洲展宣传册\图\缺陷图-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880" y="3547964"/>
            <a:ext cx="2581576" cy="2100293"/>
          </a:xfrm>
          <a:prstGeom prst="rect">
            <a:avLst/>
          </a:prstGeom>
          <a:noFill/>
        </p:spPr>
      </p:pic>
      <p:sp>
        <p:nvSpPr>
          <p:cNvPr id="21" name="文本框 10"/>
          <p:cNvSpPr txBox="1"/>
          <p:nvPr/>
        </p:nvSpPr>
        <p:spPr>
          <a:xfrm>
            <a:off x="1052278" y="5648257"/>
            <a:ext cx="2358778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Складки пленки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4" descr="D:\产品部\宣传资料\2017.3琶洲展宣传册\图\缺陷图-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388" y="3547964"/>
            <a:ext cx="2623666" cy="2100293"/>
          </a:xfrm>
          <a:prstGeom prst="rect">
            <a:avLst/>
          </a:prstGeom>
          <a:noFill/>
        </p:spPr>
      </p:pic>
      <p:sp>
        <p:nvSpPr>
          <p:cNvPr id="23" name="文本框 10"/>
          <p:cNvSpPr txBox="1"/>
          <p:nvPr/>
        </p:nvSpPr>
        <p:spPr>
          <a:xfrm>
            <a:off x="4501014" y="5648257"/>
            <a:ext cx="3502838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Смещение лакового слоя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0"/>
          <p:cNvSpPr txBox="1"/>
          <p:nvPr/>
        </p:nvSpPr>
        <p:spPr>
          <a:xfrm>
            <a:off x="8328248" y="5648257"/>
            <a:ext cx="3502837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Отсутствие лакового слоя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5" descr="D:\产品部\宣传资料\2017.3琶洲展宣传册\图\缺陷图-0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5572" y="3556288"/>
            <a:ext cx="2636651" cy="2091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4520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6048672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Дефекты переменных данных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0"/>
          <p:cNvSpPr txBox="1"/>
          <p:nvPr/>
        </p:nvSpPr>
        <p:spPr>
          <a:xfrm>
            <a:off x="1049786" y="2173367"/>
            <a:ext cx="2892427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Цифра белого цвета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4001" y="1341000"/>
            <a:ext cx="3756426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本框 10"/>
          <p:cNvSpPr txBox="1"/>
          <p:nvPr/>
        </p:nvSpPr>
        <p:spPr>
          <a:xfrm>
            <a:off x="5016000" y="2173367"/>
            <a:ext cx="2892427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Загрязненная цифра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" descr="D:\产品部\宣传资料\2016宣传册\配图\3.二维码内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2000" y="2853000"/>
            <a:ext cx="1464984" cy="1440000"/>
          </a:xfrm>
          <a:prstGeom prst="rect">
            <a:avLst/>
          </a:prstGeom>
          <a:noFill/>
        </p:spPr>
      </p:pic>
      <p:sp>
        <p:nvSpPr>
          <p:cNvPr id="16" name="文本框 10"/>
          <p:cNvSpPr txBox="1"/>
          <p:nvPr/>
        </p:nvSpPr>
        <p:spPr>
          <a:xfrm>
            <a:off x="1272000" y="4293000"/>
            <a:ext cx="2448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Загрязнение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Picture 3" descr="D:\产品部\宣传资料\2016宣传册\配图\1.二维码缺印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3362" y="2867768"/>
            <a:ext cx="1583999" cy="1461040"/>
          </a:xfrm>
          <a:prstGeom prst="rect">
            <a:avLst/>
          </a:prstGeom>
          <a:noFill/>
        </p:spPr>
      </p:pic>
      <p:sp>
        <p:nvSpPr>
          <p:cNvPr id="27" name="文本框 26"/>
          <p:cNvSpPr txBox="1"/>
          <p:nvPr/>
        </p:nvSpPr>
        <p:spPr>
          <a:xfrm>
            <a:off x="3495260" y="4293000"/>
            <a:ext cx="3396619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Отсутствие участка кода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Picture 4" descr="D:\产品部\宣传资料\2016宣传册\配图\2.二维码走版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879" y="2870568"/>
            <a:ext cx="1512000" cy="1466355"/>
          </a:xfrm>
          <a:prstGeom prst="rect">
            <a:avLst/>
          </a:prstGeom>
          <a:noFill/>
        </p:spPr>
      </p:pic>
      <p:sp>
        <p:nvSpPr>
          <p:cNvPr id="29" name="文本框 10"/>
          <p:cNvSpPr txBox="1"/>
          <p:nvPr/>
        </p:nvSpPr>
        <p:spPr>
          <a:xfrm>
            <a:off x="9192000" y="2133000"/>
            <a:ext cx="216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Смещение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Picture 6" descr="D:\产品部\宣传资料\2016宣传册\配图\号码发白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640" y="1572603"/>
            <a:ext cx="4017362" cy="656675"/>
          </a:xfrm>
          <a:prstGeom prst="rect">
            <a:avLst/>
          </a:prstGeom>
          <a:noFill/>
        </p:spPr>
      </p:pic>
      <p:pic>
        <p:nvPicPr>
          <p:cNvPr id="31" name="Picture 7" descr="D:\产品部\宣传资料\2016宣传册\配图\条码发白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3362" y="4986573"/>
            <a:ext cx="4080888" cy="805886"/>
          </a:xfrm>
          <a:prstGeom prst="rect">
            <a:avLst/>
          </a:prstGeom>
          <a:noFill/>
        </p:spPr>
      </p:pic>
      <p:sp>
        <p:nvSpPr>
          <p:cNvPr id="32" name="文本框 10"/>
          <p:cNvSpPr txBox="1"/>
          <p:nvPr/>
        </p:nvSpPr>
        <p:spPr>
          <a:xfrm>
            <a:off x="4473994" y="5715432"/>
            <a:ext cx="3888568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Белый участок штрих-кода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Picture 8" descr="D:\产品部\宣传资料\2016宣传册\配图\条码脏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04000" y="2890249"/>
            <a:ext cx="1512000" cy="1512000"/>
          </a:xfrm>
          <a:prstGeom prst="rect">
            <a:avLst/>
          </a:prstGeom>
          <a:noFill/>
        </p:spPr>
      </p:pic>
      <p:sp>
        <p:nvSpPr>
          <p:cNvPr id="34" name="文本框 10"/>
          <p:cNvSpPr txBox="1"/>
          <p:nvPr/>
        </p:nvSpPr>
        <p:spPr>
          <a:xfrm>
            <a:off x="9522933" y="4336923"/>
            <a:ext cx="216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Загрязнение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10"/>
          <p:cNvSpPr txBox="1"/>
          <p:nvPr/>
        </p:nvSpPr>
        <p:spPr>
          <a:xfrm>
            <a:off x="7104000" y="4293000"/>
            <a:ext cx="216000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Смещение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Picture 5" descr="D:\产品部\宣传资料\2016宣传册\配图\4.数字走版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8000" y="1341000"/>
            <a:ext cx="3183158" cy="8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209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6264696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Комбинированное освещение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3" descr="D:\产品部\宣传资料\2017.3琶洲展宣传册\图\缺陷图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978" y="1007649"/>
            <a:ext cx="2592288" cy="2108119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640357" y="3235351"/>
            <a:ext cx="2353529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Складки на пленке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2" descr="D:\产品部\宣传资料\2016宣传册\配图\气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8953" y="1052735"/>
            <a:ext cx="2895005" cy="2108119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7659274" y="3160854"/>
            <a:ext cx="1071127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Пузыри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30952" y="5738215"/>
            <a:ext cx="3127779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Смещение лакового слоя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5" descr="D:\产品部\宣传资料\2017.3琶洲展宣传册\图\缺陷图-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0978" y="3827449"/>
            <a:ext cx="2592288" cy="2124586"/>
          </a:xfrm>
          <a:prstGeom prst="rect">
            <a:avLst/>
          </a:prstGeom>
          <a:noFill/>
        </p:spPr>
      </p:pic>
      <p:sp>
        <p:nvSpPr>
          <p:cNvPr id="13" name="文本框 10"/>
          <p:cNvSpPr txBox="1"/>
          <p:nvPr/>
        </p:nvSpPr>
        <p:spPr>
          <a:xfrm>
            <a:off x="1520978" y="5994496"/>
            <a:ext cx="3278878" cy="91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Отсутствие лакового слоя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54" y="3697987"/>
            <a:ext cx="2921645" cy="20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9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6840760" cy="705600"/>
          </a:xfrm>
        </p:spPr>
        <p:txBody>
          <a:bodyPr>
            <a:normAutofit/>
          </a:bodyPr>
          <a:lstStyle/>
          <a:p>
            <a:pPr algn="ctr"/>
            <a:r>
              <a:rPr lang="en-US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Комбинированное освещение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52d71ed53403509d824702c09a2a0a0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448" y="908720"/>
            <a:ext cx="9864000" cy="562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16632"/>
            <a:ext cx="6192688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Комбинированное освещение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9375" y="977616"/>
            <a:ext cx="121693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000" dirty="0">
                <a:solidFill>
                  <a:srgbClr val="FF0000"/>
                </a:solidFill>
              </a:rPr>
              <a:t>Невозможно определить, отсутствуют ли прозрачные этикетки</a:t>
            </a:r>
            <a:r>
              <a:rPr lang="zh-CN" altLang="en-US" sz="3000" dirty="0">
                <a:solidFill>
                  <a:srgbClr val="FF0000"/>
                </a:solidFill>
              </a:rPr>
              <a:t>！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3901" r="13956"/>
          <a:stretch>
            <a:fillRect/>
          </a:stretch>
        </p:blipFill>
        <p:spPr bwMode="auto">
          <a:xfrm>
            <a:off x="2309888" y="1520429"/>
            <a:ext cx="7337810" cy="462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6" y="1666665"/>
            <a:ext cx="3648584" cy="45250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03" y="1878785"/>
            <a:ext cx="7558976" cy="399181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79949" y="423080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4000" dirty="0">
                <a:solidFill>
                  <a:srgbClr val="FF0000"/>
                </a:solidFill>
              </a:rPr>
              <a:t>При использовании комбинированного освещения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00" y="188640"/>
            <a:ext cx="9523784" cy="69381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Экономический эффект встроенной системы контроля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" y="882451"/>
            <a:ext cx="12163400" cy="563110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01940" y="1340768"/>
            <a:ext cx="6840760" cy="1095617"/>
          </a:xfrm>
          <a:prstGeom prst="rect">
            <a:avLst/>
          </a:prstGeom>
          <a:pattFill prst="pct50">
            <a:fgClr>
              <a:srgbClr val="F5DFC8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2199" y="1502239"/>
            <a:ext cx="65002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zh-CN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Снижение процента брака</a:t>
            </a:r>
            <a:endParaRPr lang="zh-CN" alt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1940" y="2846113"/>
            <a:ext cx="7524369" cy="1095617"/>
          </a:xfrm>
          <a:prstGeom prst="rect">
            <a:avLst/>
          </a:prstGeom>
          <a:pattFill prst="pct50">
            <a:fgClr>
              <a:srgbClr val="F5DFC8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65135" y="2801306"/>
            <a:ext cx="646869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500" dirty="0"/>
              <a:t> </a:t>
            </a:r>
            <a:r>
              <a:rPr lang="ru-RU" altLang="zh-CN" sz="35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Повышение эффективности </a:t>
            </a:r>
          </a:p>
          <a:p>
            <a:pPr algn="ctr"/>
            <a:r>
              <a:rPr lang="ru-RU" altLang="zh-CN" sz="35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производства</a:t>
            </a:r>
            <a:endParaRPr lang="zh-CN" altLang="en-US" sz="3500" b="0" cap="none" spc="0" dirty="0">
              <a:ln w="0"/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7297" y="4618668"/>
            <a:ext cx="7524369" cy="1095617"/>
          </a:xfrm>
          <a:prstGeom prst="rect">
            <a:avLst/>
          </a:prstGeom>
          <a:pattFill prst="pct50">
            <a:fgClr>
              <a:srgbClr val="F5DFC8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500" dirty="0">
              <a:gradFill>
                <a:gsLst>
                  <a:gs pos="15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67806" y="4544734"/>
            <a:ext cx="546335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500" dirty="0"/>
              <a:t> </a:t>
            </a:r>
            <a:r>
              <a:rPr lang="ru-RU" altLang="zh-CN" sz="35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Снижение зависимости </a:t>
            </a:r>
          </a:p>
          <a:p>
            <a:pPr algn="ctr"/>
            <a:r>
              <a:rPr lang="ru-RU" altLang="zh-CN" sz="35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от ручных операций</a:t>
            </a:r>
            <a:endParaRPr lang="zh-CN" altLang="en-US" sz="3500" b="0" cap="none" spc="0" dirty="0">
              <a:ln w="0"/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4433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5976" y="103358"/>
            <a:ext cx="2971055" cy="705600"/>
          </a:xfrm>
        </p:spPr>
        <p:txBody>
          <a:bodyPr>
            <a:normAutofit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Интерфейс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25" y="808958"/>
            <a:ext cx="10945216" cy="57516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50618" y="2852936"/>
            <a:ext cx="77104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zh-CN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Новое программное </a:t>
            </a:r>
          </a:p>
          <a:p>
            <a:pPr algn="ctr"/>
            <a:r>
              <a:rPr lang="ru-RU" altLang="zh-CN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обеспечение </a:t>
            </a:r>
            <a:r>
              <a:rPr lang="en-US" altLang="zh-CN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Smart 5.0 </a:t>
            </a:r>
            <a:endParaRPr lang="zh-CN" alt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30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12712" y="260648"/>
            <a:ext cx="9937104" cy="705600"/>
          </a:xfrm>
        </p:spPr>
        <p:txBody>
          <a:bodyPr>
            <a:normAutofit/>
          </a:bodyPr>
          <a:lstStyle/>
          <a:p>
            <a:pPr algn="ctr"/>
            <a:r>
              <a:rPr lang="ru-RU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Характеристики – Демо-режим создания шаблона</a:t>
            </a:r>
            <a:b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软包建模视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400" y="836712"/>
            <a:ext cx="10729192" cy="57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0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CDF86-EE83-A45A-81D1-EB36D1451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7">
            <a:extLst>
              <a:ext uri="{FF2B5EF4-FFF2-40B4-BE49-F238E27FC236}">
                <a16:creationId xmlns:a16="http://schemas.microsoft.com/office/drawing/2014/main" id="{456B1BD7-4611-9D79-CB0B-CF35D3B73326}"/>
              </a:ext>
            </a:extLst>
          </p:cNvPr>
          <p:cNvSpPr txBox="1">
            <a:spLocks/>
          </p:cNvSpPr>
          <p:nvPr/>
        </p:nvSpPr>
        <p:spPr>
          <a:xfrm>
            <a:off x="479376" y="1052736"/>
            <a:ext cx="10769600" cy="1152128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altLang="zh-CN" sz="6000" dirty="0"/>
              <a:t>Основная деятельность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890412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" y="116632"/>
            <a:ext cx="3359426" cy="7056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zh-CN" sz="2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Характеристики</a:t>
            </a:r>
            <a:endParaRPr lang="zh-CN" altLang="en-US" sz="25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1644" y="1340768"/>
            <a:ext cx="118171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1</a:t>
            </a:r>
            <a:r>
              <a:rPr lang="ru-RU" altLang="zh-CN" sz="2000" dirty="0"/>
              <a:t>. Простота использования, 1 минута на создание шаблона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2</a:t>
            </a:r>
            <a:r>
              <a:rPr lang="ru-RU" altLang="zh-CN" sz="2000" dirty="0"/>
              <a:t>. Высокая точность проверки, низкий процент ложных срабатываний устройства сигнализации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3</a:t>
            </a:r>
            <a:r>
              <a:rPr lang="ru-RU" altLang="zh-CN" sz="2000" dirty="0"/>
              <a:t>. Цифровое управление, поддержка вывода данных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en-US" altLang="zh-CN" sz="2000" dirty="0"/>
              <a:t>4</a:t>
            </a:r>
            <a:r>
              <a:rPr lang="ru-RU" altLang="zh-CN" sz="2000" dirty="0"/>
              <a:t>. Система контроля: Встроенная система контроля может проверять весь рулон и сохранять  информацию о положении дефектов</a:t>
            </a:r>
            <a:r>
              <a:rPr lang="en-US" altLang="zh-CN" sz="2000" dirty="0"/>
              <a:t>. </a:t>
            </a:r>
            <a:r>
              <a:rPr lang="ru-RU" altLang="zh-CN" sz="2000" dirty="0"/>
              <a:t>После завершения проверки данные о рулоне могут быть загружены в машину для просмотра через локальную сеть.  Машина автоматически остановится на месте дефекта для выполнения его обработки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8044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195880"/>
            <a:ext cx="7632848" cy="7056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Производственный отчет в формате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980728"/>
            <a:ext cx="763284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5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" y="116632"/>
            <a:ext cx="6455770" cy="705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Основная конфигурация камер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338547"/>
              </p:ext>
            </p:extLst>
          </p:nvPr>
        </p:nvGraphicFramePr>
        <p:xfrm>
          <a:off x="767408" y="1268753"/>
          <a:ext cx="11089232" cy="496855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975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7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5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9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№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Типовая конфигурация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Ширина</a:t>
                      </a:r>
                      <a:endParaRPr lang="zh-CN" altLang="en-US" dirty="0"/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        </a:t>
                      </a:r>
                      <a:r>
                        <a:rPr lang="ru-RU" altLang="zh-CN" dirty="0"/>
                        <a:t>Одинарная</a:t>
                      </a:r>
                      <a:r>
                        <a:rPr lang="en-US" altLang="zh-CN" dirty="0"/>
                        <a:t> 7k </a:t>
                      </a:r>
                      <a:r>
                        <a:rPr lang="ru-RU" altLang="zh-CN" dirty="0"/>
                        <a:t>или</a:t>
                      </a:r>
                      <a:r>
                        <a:rPr lang="en-US" altLang="zh-CN" dirty="0"/>
                        <a:t> 8k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Ширина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350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450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550</a:t>
                      </a:r>
                      <a:r>
                        <a:rPr lang="ru-RU" altLang="zh-CN" dirty="0"/>
                        <a:t> мм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 </a:t>
                      </a:r>
                      <a:r>
                        <a:rPr lang="ru-RU" altLang="zh-CN" dirty="0"/>
                        <a:t>Одинарная</a:t>
                      </a:r>
                      <a:r>
                        <a:rPr lang="en-US" altLang="zh-CN" dirty="0"/>
                        <a:t>  4k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Ширина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350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450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550</a:t>
                      </a:r>
                      <a:r>
                        <a:rPr lang="ru-RU" altLang="zh-CN" dirty="0"/>
                        <a:t> мм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        </a:t>
                      </a:r>
                      <a:r>
                        <a:rPr lang="ru-RU" altLang="zh-CN" dirty="0"/>
                        <a:t>Двойная</a:t>
                      </a:r>
                      <a:r>
                        <a:rPr lang="en-US" altLang="zh-CN" dirty="0"/>
                        <a:t> 7k </a:t>
                      </a:r>
                      <a:r>
                        <a:rPr lang="ru-RU" altLang="zh-CN" dirty="0"/>
                        <a:t>или</a:t>
                      </a:r>
                      <a:r>
                        <a:rPr lang="en-US" altLang="zh-CN" dirty="0"/>
                        <a:t> 8k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Ширина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350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450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550</a:t>
                      </a:r>
                      <a:r>
                        <a:rPr lang="ru-RU" altLang="zh-CN" dirty="0"/>
                        <a:t> мм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 </a:t>
                      </a:r>
                      <a:r>
                        <a:rPr lang="ru-RU" altLang="zh-CN" dirty="0"/>
                        <a:t>Двойная</a:t>
                      </a:r>
                      <a:r>
                        <a:rPr lang="en-US" altLang="zh-CN" dirty="0"/>
                        <a:t> 4k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Ширина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350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450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550</a:t>
                      </a:r>
                      <a:r>
                        <a:rPr lang="ru-RU" altLang="zh-CN" dirty="0"/>
                        <a:t> мм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     </a:t>
                      </a:r>
                      <a:r>
                        <a:rPr lang="ru-RU" altLang="zh-CN" dirty="0"/>
                        <a:t>Одинарная</a:t>
                      </a:r>
                      <a:r>
                        <a:rPr lang="en-US" altLang="zh-CN" dirty="0"/>
                        <a:t> 16k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altLang="zh-CN" dirty="0"/>
                        <a:t>Ширина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350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450</a:t>
                      </a:r>
                      <a:r>
                        <a:rPr lang="ru-RU" altLang="zh-CN" dirty="0"/>
                        <a:t> мм</a:t>
                      </a:r>
                      <a:r>
                        <a:rPr lang="zh-CN" altLang="en-US" dirty="0"/>
                        <a:t>，</a:t>
                      </a:r>
                      <a:r>
                        <a:rPr lang="en-US" altLang="zh-CN" dirty="0"/>
                        <a:t>550</a:t>
                      </a:r>
                      <a:r>
                        <a:rPr lang="ru-RU" altLang="zh-CN" dirty="0"/>
                        <a:t> мм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7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dirty="0"/>
                        <a:t>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dirty="0"/>
                        <a:t>≥</a:t>
                      </a:r>
                      <a:r>
                        <a:rPr lang="ru-RU" altLang="zh-CN" dirty="0"/>
                        <a:t> </a:t>
                      </a:r>
                      <a:r>
                        <a:rPr lang="en-US" altLang="zh-CN" dirty="0"/>
                        <a:t>2 </a:t>
                      </a:r>
                      <a:r>
                        <a:rPr lang="ru-RU" altLang="zh-CN" dirty="0"/>
                        <a:t>камер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dirty="0"/>
                        <a:t>Ширина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800–4000</a:t>
                      </a:r>
                      <a:r>
                        <a:rPr lang="ru-RU" altLang="zh-CN" dirty="0"/>
                        <a:t> мм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78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1464" y="2555618"/>
            <a:ext cx="10077450" cy="767080"/>
          </a:xfrm>
        </p:spPr>
        <p:txBody>
          <a:bodyPr/>
          <a:lstStyle/>
          <a:p>
            <a:pPr algn="ctr"/>
            <a:r>
              <a:rPr lang="ru-RU" altLang="zh-CN" dirty="0">
                <a:latin typeface="思源黑体 CN Medium" panose="020B0600000000000000" charset="-122"/>
                <a:ea typeface="思源黑体 CN Medium" panose="020B0600000000000000" charset="-122"/>
              </a:rPr>
              <a:t>Спасибо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</a:rPr>
              <a:t>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425894" y="5301208"/>
            <a:ext cx="7768590" cy="456565"/>
          </a:xfrm>
        </p:spPr>
        <p:txBody>
          <a:bodyPr/>
          <a:lstStyle/>
          <a:p>
            <a:r>
              <a:rPr lang="en-US" altLang="zh-CN" sz="2000" dirty="0">
                <a:latin typeface="思源黑体 CN Medium" panose="020B0600000000000000" charset="-122"/>
                <a:ea typeface="思源黑体 CN Medium" panose="020B0600000000000000" charset="-122"/>
              </a:rPr>
              <a:t>Beijing Daheng Image Vision Co., Ltd.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0060" y="188595"/>
            <a:ext cx="6408028" cy="705485"/>
          </a:xfrm>
        </p:spPr>
        <p:txBody>
          <a:bodyPr>
            <a:noAutofit/>
          </a:bodyPr>
          <a:lstStyle/>
          <a:p>
            <a:r>
              <a:rPr lang="ru-RU" altLang="zh-CN" dirty="0"/>
              <a:t>Представление компании</a:t>
            </a:r>
            <a:endParaRPr lang="zh-CN" altLang="en-US" dirty="0">
              <a:solidFill>
                <a:srgbClr val="4E585E"/>
              </a:solidFill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B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8008" y="875395"/>
            <a:ext cx="5832648" cy="53997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4008" y="1268760"/>
            <a:ext cx="590400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79730" indent="-342900">
              <a:spcBef>
                <a:spcPts val="965"/>
              </a:spcBef>
              <a:buFont typeface="Wingdings" panose="05000000000000000000" pitchFamily="2" charset="2"/>
              <a:buChar char="l"/>
            </a:pPr>
            <a:r>
              <a:rPr lang="ru-RU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Компания Daheng image основана в 1991 году</a:t>
            </a:r>
          </a:p>
          <a:p>
            <a:pPr marL="379730" indent="-342900">
              <a:spcBef>
                <a:spcPts val="965"/>
              </a:spcBef>
              <a:buFont typeface="Wingdings" panose="05000000000000000000" pitchFamily="2" charset="2"/>
              <a:buChar char="l"/>
            </a:pPr>
            <a:r>
              <a:rPr lang="ru-RU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Дочерняя компания холдинга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Daheng Technology (600288)</a:t>
            </a:r>
            <a:endParaRPr lang="ru-RU" altLang="zh-CN" dirty="0">
              <a:latin typeface="微软雅黑" pitchFamily="34" charset="-122"/>
              <a:ea typeface="微软雅黑" pitchFamily="34" charset="-122"/>
              <a:cs typeface="+mn-ea"/>
              <a:sym typeface="宋体" panose="02010600030101010101" pitchFamily="2" charset="-122"/>
            </a:endParaRPr>
          </a:p>
          <a:p>
            <a:pPr marL="379730" indent="-342900">
              <a:spcBef>
                <a:spcPts val="965"/>
              </a:spcBef>
              <a:buFont typeface="Wingdings" panose="05000000000000000000" pitchFamily="2" charset="2"/>
              <a:buChar char="l"/>
            </a:pPr>
            <a:r>
              <a:rPr lang="ru-RU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Высокотехнологичное государственное предприятие</a:t>
            </a:r>
            <a:endParaRPr lang="en-US" altLang="zh-CN" dirty="0">
              <a:latin typeface="微软雅黑" pitchFamily="34" charset="-122"/>
              <a:ea typeface="微软雅黑" pitchFamily="34" charset="-122"/>
              <a:cs typeface="+mn-ea"/>
              <a:sym typeface="宋体" panose="02010600030101010101" pitchFamily="2" charset="-122"/>
            </a:endParaRPr>
          </a:p>
          <a:p>
            <a:pPr marL="379730" indent="-342900">
              <a:spcBef>
                <a:spcPts val="965"/>
              </a:spcBef>
              <a:buFont typeface="Wingdings" panose="05000000000000000000" pitchFamily="2" charset="2"/>
              <a:buChar char="l"/>
            </a:pPr>
            <a:r>
              <a:rPr lang="ru-RU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Член </a:t>
            </a:r>
            <a:r>
              <a:rPr lang="ru-RU" dirty="0">
                <a:latin typeface="微软雅黑" pitchFamily="34" charset="-122"/>
                <a:ea typeface="微软雅黑" pitchFamily="34" charset="-122"/>
                <a:cs typeface="+mn-ea"/>
              </a:rPr>
              <a:t>Ассоциации автоматизированной обработки изображений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 (AIA)</a:t>
            </a:r>
          </a:p>
          <a:p>
            <a:pPr marL="379730" lvl="0" indent="-342900">
              <a:spcBef>
                <a:spcPts val="965"/>
              </a:spcBef>
              <a:buFont typeface="Wingdings" panose="05000000000000000000" pitchFamily="2" charset="2"/>
              <a:buChar char="l"/>
            </a:pPr>
            <a:r>
              <a:rPr lang="ru-RU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Член </a:t>
            </a:r>
            <a:r>
              <a:rPr lang="ru-RU" dirty="0">
                <a:latin typeface="微软雅黑" pitchFamily="34" charset="-122"/>
                <a:ea typeface="微软雅黑" pitchFamily="34" charset="-122"/>
                <a:cs typeface="+mn-ea"/>
              </a:rPr>
              <a:t>Европейской Ассоциации Машинного Зрения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 (EMVA)</a:t>
            </a:r>
          </a:p>
          <a:p>
            <a:pPr marL="379730" lvl="0" indent="-342900">
              <a:spcBef>
                <a:spcPts val="965"/>
              </a:spcBef>
              <a:buFont typeface="Wingdings" panose="05000000000000000000" pitchFamily="2" charset="2"/>
              <a:buChar char="l"/>
            </a:pPr>
            <a:r>
              <a:rPr lang="ru-RU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Крупнейший агент по продаже программного и аппаратного обеспечения известных зарубежных брендов в Китае</a:t>
            </a:r>
          </a:p>
          <a:p>
            <a:pPr marL="379730" lvl="0" indent="-342900">
              <a:spcBef>
                <a:spcPts val="965"/>
              </a:spcBef>
              <a:buFont typeface="Wingdings" panose="05000000000000000000" pitchFamily="2" charset="2"/>
              <a:buChar char="l"/>
            </a:pPr>
            <a:r>
              <a:rPr lang="ru-RU" altLang="zh-CN" dirty="0">
                <a:latin typeface="微软雅黑" pitchFamily="34" charset="-122"/>
                <a:ea typeface="微软雅黑" pitchFamily="34" charset="-122"/>
                <a:cs typeface="+mn-ea"/>
                <a:sym typeface="宋体" panose="02010600030101010101" pitchFamily="2" charset="-122"/>
              </a:rPr>
              <a:t>Более 40 % от общего числа сотрудников отдела исследований и разработок имеют степень магистра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85349" y="1246707"/>
            <a:ext cx="256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1991 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93518" y="1246707"/>
            <a:ext cx="1745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Начало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029134"/>
            <a:ext cx="747520" cy="747520"/>
          </a:xfrm>
          <a:prstGeom prst="rect">
            <a:avLst/>
          </a:prstGeom>
        </p:spPr>
      </p:pic>
      <p:sp>
        <p:nvSpPr>
          <p:cNvPr id="10" name="文本框 10"/>
          <p:cNvSpPr txBox="1"/>
          <p:nvPr/>
        </p:nvSpPr>
        <p:spPr>
          <a:xfrm>
            <a:off x="6943568" y="1844824"/>
            <a:ext cx="4769056" cy="465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В 1991 году технические специалисты из различных научно-исследовательских институтов Китайской академии наук основали компанию Beijing Daheng Image Vision Co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Первые продукты и техническая база были получены в результате многолетних технических разработок Китайской академии наук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52120" y="5085184"/>
            <a:ext cx="216024" cy="144016"/>
            <a:chOff x="300038" y="1813810"/>
            <a:chExt cx="539419" cy="344774"/>
          </a:xfrm>
        </p:grpSpPr>
        <p:sp>
          <p:nvSpPr>
            <p:cNvPr id="12" name="燕尾形 16"/>
            <p:cNvSpPr/>
            <p:nvPr/>
          </p:nvSpPr>
          <p:spPr>
            <a:xfrm>
              <a:off x="494683" y="1813810"/>
              <a:ext cx="344774" cy="344774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五边形 17"/>
            <p:cNvSpPr/>
            <p:nvPr/>
          </p:nvSpPr>
          <p:spPr>
            <a:xfrm>
              <a:off x="300038" y="1813810"/>
              <a:ext cx="269595" cy="344774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57" y="1896666"/>
            <a:ext cx="6335677" cy="4090797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7A8766BF-732C-8BC0-2EB0-41F2966C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88595"/>
            <a:ext cx="6463508" cy="705485"/>
          </a:xfrm>
        </p:spPr>
        <p:txBody>
          <a:bodyPr>
            <a:noAutofit/>
          </a:bodyPr>
          <a:lstStyle/>
          <a:p>
            <a:r>
              <a:rPr lang="ru-RU" altLang="zh-CN" dirty="0"/>
              <a:t>Представление компании</a:t>
            </a:r>
            <a:endParaRPr lang="zh-CN" altLang="en-US" dirty="0">
              <a:solidFill>
                <a:srgbClr val="4E585E"/>
              </a:solidFill>
              <a:cs typeface="思源黑体 CN Medium" panose="020B06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7514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/>
          <p:cNvSpPr txBox="1"/>
          <p:nvPr/>
        </p:nvSpPr>
        <p:spPr>
          <a:xfrm>
            <a:off x="8112225" y="1348812"/>
            <a:ext cx="407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b="1" dirty="0">
                <a:latin typeface="微软雅黑" pitchFamily="34" charset="-122"/>
                <a:ea typeface="微软雅黑" pitchFamily="34" charset="-122"/>
              </a:rPr>
              <a:t>2005 - Настоящее время</a:t>
            </a:r>
            <a:endParaRPr lang="zh-CN" altLang="en-US" sz="2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6"/>
          <p:cNvSpPr txBox="1"/>
          <p:nvPr/>
        </p:nvSpPr>
        <p:spPr>
          <a:xfrm>
            <a:off x="7595101" y="2014579"/>
            <a:ext cx="410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Лидер новой эры технологий компьютерного зрения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037182" y="2852936"/>
            <a:ext cx="4392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003644"/>
            <a:ext cx="1152000" cy="1152000"/>
          </a:xfrm>
          <a:prstGeom prst="rect">
            <a:avLst/>
          </a:prstGeom>
        </p:spPr>
      </p:pic>
      <p:pic>
        <p:nvPicPr>
          <p:cNvPr id="11" name="Picture 2" descr="F:\宣传片制作\宣传片\素材收集\培训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7685" y="1340768"/>
            <a:ext cx="2922079" cy="1833429"/>
          </a:xfrm>
          <a:prstGeom prst="rect">
            <a:avLst/>
          </a:prstGeom>
          <a:noFill/>
        </p:spPr>
      </p:pic>
      <p:pic>
        <p:nvPicPr>
          <p:cNvPr id="12" name="Picture 2" descr="C:\Users\xl\Desktop\QQ图片2016080111143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92120" y="1386511"/>
            <a:ext cx="2891582" cy="1812319"/>
          </a:xfrm>
          <a:prstGeom prst="rect">
            <a:avLst/>
          </a:prstGeom>
          <a:noFill/>
        </p:spPr>
      </p:pic>
      <p:pic>
        <p:nvPicPr>
          <p:cNvPr id="13" name="Picture 3" descr="C:\Users\xl\Desktop\QQ图片201608011116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04000" y="3723592"/>
            <a:ext cx="2867822" cy="2077218"/>
          </a:xfrm>
          <a:prstGeom prst="rect">
            <a:avLst/>
          </a:prstGeom>
          <a:noFill/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0" y="3723591"/>
            <a:ext cx="2910323" cy="2077219"/>
          </a:xfrm>
          <a:prstGeom prst="rect">
            <a:avLst/>
          </a:prstGeom>
        </p:spPr>
      </p:pic>
      <p:sp>
        <p:nvSpPr>
          <p:cNvPr id="15" name="文本框 8"/>
          <p:cNvSpPr txBox="1"/>
          <p:nvPr/>
        </p:nvSpPr>
        <p:spPr>
          <a:xfrm>
            <a:off x="6891915" y="3125012"/>
            <a:ext cx="46825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С 2005 года основной бизнес компании Daheng Imavision начал стремительно развиваться, а ежегодные темпы роста выручки и операционной прибыли превысили 30 %.</a:t>
            </a:r>
            <a:endParaRPr lang="zh-CN" altLang="en-US" sz="2000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27A86EEF-3AF3-A95A-A26C-511B424A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88595"/>
            <a:ext cx="5891762" cy="705485"/>
          </a:xfrm>
        </p:spPr>
        <p:txBody>
          <a:bodyPr>
            <a:noAutofit/>
          </a:bodyPr>
          <a:lstStyle/>
          <a:p>
            <a:r>
              <a:rPr lang="ru-RU" altLang="zh-CN" dirty="0"/>
              <a:t>Представление компании</a:t>
            </a:r>
            <a:endParaRPr lang="zh-CN" altLang="en-US" dirty="0">
              <a:solidFill>
                <a:srgbClr val="4E585E"/>
              </a:solidFill>
              <a:cs typeface="思源黑体 CN Medium" panose="020B06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440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23392" y="2420888"/>
            <a:ext cx="2736304" cy="271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По состоянию на декабрь 2023 года общее число сотрудников составляло </a:t>
            </a:r>
            <a:br>
              <a:rPr lang="ru-RU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</a:br>
            <a:r>
              <a:rPr lang="ru-RU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780 человек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FCAF9993-BE8A-CF89-3470-650B60A7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88595"/>
            <a:ext cx="5975980" cy="705485"/>
          </a:xfrm>
        </p:spPr>
        <p:txBody>
          <a:bodyPr>
            <a:noAutofit/>
          </a:bodyPr>
          <a:lstStyle/>
          <a:p>
            <a:r>
              <a:rPr lang="ru-RU" altLang="zh-CN" dirty="0"/>
              <a:t>Представление компании</a:t>
            </a:r>
            <a:endParaRPr lang="zh-CN" altLang="en-US" dirty="0">
              <a:solidFill>
                <a:srgbClr val="4E585E"/>
              </a:solidFill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412776"/>
            <a:ext cx="7990477" cy="45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4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aheng-imavision.com/images/upload/about-culture-bg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20891" y="3669857"/>
            <a:ext cx="47602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Ориентированная на людей стратегия</a:t>
            </a:r>
            <a:endParaRPr lang="zh-CN" alt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5029" y="2697912"/>
            <a:ext cx="34100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Подлинная целостность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94552" y="1800284"/>
            <a:ext cx="4621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Трудолюбие и прагматизм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42651" y="2514543"/>
            <a:ext cx="294407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Постоянная инновация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64921" y="3038276"/>
            <a:ext cx="41429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Взаимовыгодное сотрудничество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51544" y="371750"/>
            <a:ext cx="806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altLang="zh-CN" sz="540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Корпоративная культура</a:t>
            </a:r>
            <a:endParaRPr lang="zh-CN" altLang="en-US" sz="5400" dirty="0">
              <a:ln w="0"/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985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7"/>
          <p:cNvSpPr txBox="1">
            <a:spLocks/>
          </p:cNvSpPr>
          <p:nvPr/>
        </p:nvSpPr>
        <p:spPr>
          <a:xfrm>
            <a:off x="479376" y="1052736"/>
            <a:ext cx="10769600" cy="1152128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800" b="1" u="none" strike="noStrike" kern="1200" cap="none" spc="300" normalizeH="0" baseline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altLang="zh-CN" sz="6000" dirty="0"/>
              <a:t>Основные продукты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3879258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20a1cc8-e5e7-4ea5-9a86-8fa0fe58e56c"/>
  <p:tag name="COMMONDATA" val="eyJoZGlkIjoiOWQxOGExOTUyMTY1YTM5Y2ZkNTM4NjY4YWE4ZDU1OT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739</Words>
  <Application>Microsoft Office PowerPoint</Application>
  <PresentationFormat>Широкоэкранный</PresentationFormat>
  <Paragraphs>157</Paragraphs>
  <Slides>33</Slides>
  <Notes>18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微软雅黑</vt:lpstr>
      <vt:lpstr>Arial</vt:lpstr>
      <vt:lpstr>Calibri</vt:lpstr>
      <vt:lpstr>Wingdings</vt:lpstr>
      <vt:lpstr>思源黑体 CN</vt:lpstr>
      <vt:lpstr>思源黑体 CN Medium</vt:lpstr>
      <vt:lpstr>1_自定义设计方案</vt:lpstr>
      <vt:lpstr>Информация о компании </vt:lpstr>
      <vt:lpstr>Представление компании</vt:lpstr>
      <vt:lpstr>Презентация PowerPoint</vt:lpstr>
      <vt:lpstr>Представление компании</vt:lpstr>
      <vt:lpstr>Представление компании</vt:lpstr>
      <vt:lpstr>Представление компании</vt:lpstr>
      <vt:lpstr>Представление компании</vt:lpstr>
      <vt:lpstr>Презентация PowerPoint</vt:lpstr>
      <vt:lpstr>Презентация PowerPoint</vt:lpstr>
      <vt:lpstr>Решения в области контроля печати и упаковки</vt:lpstr>
      <vt:lpstr> Контроль качества печати на мягкой таре</vt:lpstr>
      <vt:lpstr>Проверка банкнот</vt:lpstr>
      <vt:lpstr>Проверка пустых стеклянных бутылок</vt:lpstr>
      <vt:lpstr>Решения в области контроля этикеток</vt:lpstr>
      <vt:lpstr>Презентация PowerPoint</vt:lpstr>
      <vt:lpstr>Автономная машина для контроля этикеток</vt:lpstr>
      <vt:lpstr>Автономная система для контроля этикеток</vt:lpstr>
      <vt:lpstr>Встроенная система проверки（Передняя и задняя стороны)</vt:lpstr>
      <vt:lpstr>Встроенная система проверки (одна сторона)</vt:lpstr>
      <vt:lpstr>Встроенная система проверки (ВЫСЕЧКА）</vt:lpstr>
      <vt:lpstr>Дефекты печати</vt:lpstr>
      <vt:lpstr>Дефекты печати</vt:lpstr>
      <vt:lpstr>Дефекты переменных данных</vt:lpstr>
      <vt:lpstr> Комбинированное освещение</vt:lpstr>
      <vt:lpstr> Комбинированное освещение</vt:lpstr>
      <vt:lpstr> Комбинированное освещение</vt:lpstr>
      <vt:lpstr>Экономический эффект встроенной системы контроля</vt:lpstr>
      <vt:lpstr>Интерфейс</vt:lpstr>
      <vt:lpstr>Характеристики – Демо-режим создания шаблона </vt:lpstr>
      <vt:lpstr>Характеристики</vt:lpstr>
      <vt:lpstr>Производственный отчет в формате PDF</vt:lpstr>
      <vt:lpstr>Основная конфигурация камер</vt:lpstr>
      <vt:lpstr>Спасибо！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2023年X月工作简报</dc:title>
  <dc:creator>DH</dc:creator>
  <cp:lastModifiedBy>Kazynkina</cp:lastModifiedBy>
  <cp:revision>271</cp:revision>
  <dcterms:created xsi:type="dcterms:W3CDTF">2023-01-10T06:59:00Z</dcterms:created>
  <dcterms:modified xsi:type="dcterms:W3CDTF">2025-04-17T12:59:58Z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4BFF6AEED13B4F5ABBED1BCB2C54ADE4_13</vt:lpwstr>
  </property>
</Properties>
</file>